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3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65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590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72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52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15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29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290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50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97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29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ACF37-0C46-9443-9418-14E8A1BD806A}" type="datetimeFigureOut">
              <a:rPr lang="it-IT" smtClean="0"/>
              <a:t>12/12/2019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6DD0-C0BC-C04D-8C3F-73DCEFEED2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61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3">
                <a:lumMod val="40000"/>
                <a:lumOff val="60000"/>
              </a:schemeClr>
            </a:gs>
            <a:gs pos="100000">
              <a:srgbClr val="FFFFFF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516" y="3560910"/>
            <a:ext cx="4564484" cy="273387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516" y="804460"/>
            <a:ext cx="4407777" cy="275645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46532" y="92315"/>
            <a:ext cx="4432983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VENERDI’, 13 dicembre 2019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6532" y="437381"/>
            <a:ext cx="4432984" cy="615553"/>
          </a:xfrm>
          <a:prstGeom prst="rect">
            <a:avLst/>
          </a:prstGeom>
          <a:solidFill>
            <a:srgbClr val="C3D69B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Arial Black"/>
                <a:cs typeface="Arial Black"/>
              </a:rPr>
              <a:t>Presso il Centro sociale “IL PARCO”, Via Canapa 4 </a:t>
            </a:r>
            <a:r>
              <a:rPr lang="mr-IN" sz="1600" dirty="0" smtClean="0">
                <a:latin typeface="Arial Black"/>
                <a:cs typeface="Arial Black"/>
              </a:rPr>
              <a:t>–</a:t>
            </a:r>
            <a:r>
              <a:rPr lang="it-IT" sz="1600" dirty="0" smtClean="0">
                <a:latin typeface="Arial Black"/>
                <a:cs typeface="Arial Black"/>
              </a:rPr>
              <a:t> Ferrara.</a:t>
            </a:r>
            <a:r>
              <a:rPr lang="it-IT" dirty="0" smtClean="0">
                <a:latin typeface="Arial Black"/>
                <a:cs typeface="Arial Black"/>
              </a:rPr>
              <a:t> </a:t>
            </a:r>
            <a:endParaRPr lang="it-IT" dirty="0">
              <a:latin typeface="Arial Black"/>
              <a:cs typeface="Arial Black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46533" y="1052934"/>
            <a:ext cx="44329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u="sng" dirty="0" smtClean="0"/>
              <a:t>Programma dei lavori:</a:t>
            </a:r>
          </a:p>
          <a:p>
            <a:endParaRPr lang="it-IT" sz="1600" u="sng" dirty="0" smtClean="0"/>
          </a:p>
          <a:p>
            <a:r>
              <a:rPr lang="it-IT" sz="1400" b="1" dirty="0" smtClean="0"/>
              <a:t>09.30 </a:t>
            </a:r>
            <a:r>
              <a:rPr lang="it-IT" sz="1400" dirty="0" smtClean="0"/>
              <a:t> </a:t>
            </a:r>
            <a:r>
              <a:rPr lang="it-IT" sz="1400" dirty="0" smtClean="0">
                <a:solidFill>
                  <a:srgbClr val="000000"/>
                </a:solidFill>
              </a:rPr>
              <a:t>-  </a:t>
            </a:r>
            <a:r>
              <a:rPr lang="it-IT" sz="1600" b="1" dirty="0" smtClean="0">
                <a:solidFill>
                  <a:srgbClr val="000000"/>
                </a:solidFill>
              </a:rPr>
              <a:t>PRESENTAZIONE DEL BILANCIO DI RESPONSABILITA’ SOCIALE DELLA COOPERATIVA CASTELLO</a:t>
            </a:r>
            <a:r>
              <a:rPr lang="it-IT" sz="1600" dirty="0" smtClean="0">
                <a:solidFill>
                  <a:srgbClr val="000000"/>
                </a:solidFill>
              </a:rPr>
              <a:t>. 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46533" y="2367649"/>
            <a:ext cx="4281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10.15 </a:t>
            </a:r>
            <a:r>
              <a:rPr lang="mr-IN" sz="1400" b="1" dirty="0" smtClean="0"/>
              <a:t>–</a:t>
            </a:r>
            <a:r>
              <a:rPr lang="it-IT" sz="1400" b="1" dirty="0" smtClean="0"/>
              <a:t> UN ESEMPIO CONCRETO: LA RIQUALIFICAZIONE ENERGETICA ED URBANA DI 300 </a:t>
            </a:r>
            <a:r>
              <a:rPr lang="it-IT" sz="1400" b="1" dirty="0"/>
              <a:t> </a:t>
            </a:r>
            <a:r>
              <a:rPr lang="it-IT" sz="1400" b="1" dirty="0" smtClean="0"/>
              <a:t>ALLOGGI DELLA CASTELLO NEL QUARTIERE BARCO.</a:t>
            </a:r>
            <a:endParaRPr lang="it-IT" sz="14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46533" y="3001408"/>
            <a:ext cx="471259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11.00 </a:t>
            </a:r>
            <a:r>
              <a:rPr lang="it-IT" sz="1400" dirty="0" smtClean="0"/>
              <a:t>-  </a:t>
            </a:r>
            <a:r>
              <a:rPr lang="it-IT" sz="1600" b="1" u="sng" dirty="0" smtClean="0"/>
              <a:t>Tavola rotonda</a:t>
            </a:r>
          </a:p>
          <a:p>
            <a:r>
              <a:rPr lang="it-IT" sz="1400" dirty="0" smtClean="0"/>
              <a:t>“</a:t>
            </a:r>
            <a:r>
              <a:rPr lang="it-IT" sz="1400" b="1" i="1" dirty="0" smtClean="0"/>
              <a:t>RIGENERAZIONE URBANA, AMBIENTALE E SOCIALE</a:t>
            </a:r>
            <a:r>
              <a:rPr lang="it-IT" sz="1400" dirty="0" smtClean="0"/>
              <a:t>”: </a:t>
            </a:r>
          </a:p>
          <a:p>
            <a:r>
              <a:rPr lang="it-IT" sz="1400" dirty="0" smtClean="0"/>
              <a:t>Cosa vuol dire oggi.</a:t>
            </a:r>
          </a:p>
          <a:p>
            <a:endParaRPr lang="it-IT" sz="1400" dirty="0" smtClean="0"/>
          </a:p>
          <a:p>
            <a:r>
              <a:rPr lang="it-IT" sz="1400" dirty="0" smtClean="0"/>
              <a:t>Partecipano:</a:t>
            </a:r>
          </a:p>
          <a:p>
            <a:r>
              <a:rPr lang="it-IT" sz="1400" i="1" dirty="0" smtClean="0"/>
              <a:t>Arch. </a:t>
            </a:r>
            <a:r>
              <a:rPr lang="it-IT" sz="1400" b="1" i="1" dirty="0" smtClean="0"/>
              <a:t>FATIMA ALAGNA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Coop Politecnica MO </a:t>
            </a:r>
          </a:p>
          <a:p>
            <a:r>
              <a:rPr lang="it-IT" sz="1400" i="1" dirty="0" smtClean="0"/>
              <a:t>Dr.ssa </a:t>
            </a:r>
            <a:r>
              <a:rPr lang="it-IT" sz="1400" b="1" i="1" dirty="0" smtClean="0"/>
              <a:t>RITA PARESCHI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Resp</a:t>
            </a:r>
            <a:r>
              <a:rPr lang="it-IT" sz="1400" i="1" dirty="0" smtClean="0"/>
              <a:t>. Ambiente e territorio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</a:t>
            </a:r>
          </a:p>
          <a:p>
            <a:r>
              <a:rPr lang="it-IT" sz="1400" i="1" dirty="0" smtClean="0"/>
              <a:t>Legacoop E.R.</a:t>
            </a:r>
          </a:p>
          <a:p>
            <a:r>
              <a:rPr lang="it-IT" sz="1400" i="1" dirty="0" smtClean="0"/>
              <a:t>Prof. </a:t>
            </a:r>
            <a:r>
              <a:rPr lang="it-IT" sz="1400" b="1" i="1" dirty="0" smtClean="0"/>
              <a:t>ANDREA MAGGI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Assessore Urbanistica Comune di Ferrara.</a:t>
            </a:r>
          </a:p>
          <a:p>
            <a:r>
              <a:rPr lang="it-IT" sz="1400" i="1" dirty="0" smtClean="0"/>
              <a:t>Dr.ssa </a:t>
            </a:r>
            <a:r>
              <a:rPr lang="it-IT" sz="1400" b="1" i="1" dirty="0" smtClean="0"/>
              <a:t>ANNA BALDONI 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Resp</a:t>
            </a:r>
            <a:r>
              <a:rPr lang="it-IT" sz="1400" i="1" dirty="0" smtClean="0"/>
              <a:t> area anziani coop. </a:t>
            </a:r>
            <a:r>
              <a:rPr lang="it-IT" sz="1400" i="1" dirty="0" err="1" smtClean="0"/>
              <a:t>Cidas</a:t>
            </a:r>
            <a:endParaRPr lang="it-IT" sz="1400" i="1" dirty="0" smtClean="0"/>
          </a:p>
          <a:p>
            <a:endParaRPr lang="it-IT" sz="1400" i="1" u="sng" smtClean="0"/>
          </a:p>
          <a:p>
            <a:r>
              <a:rPr lang="it-IT" sz="1400" i="1" u="sng" smtClean="0"/>
              <a:t>Conclusioni</a:t>
            </a:r>
            <a:endParaRPr lang="it-IT" sz="1400" i="1" u="sng" dirty="0" smtClean="0"/>
          </a:p>
          <a:p>
            <a:r>
              <a:rPr lang="it-IT" sz="1400" i="1" dirty="0" smtClean="0"/>
              <a:t>Dr.ssa </a:t>
            </a:r>
            <a:r>
              <a:rPr lang="it-IT" sz="1400" b="1" i="1" dirty="0" smtClean="0"/>
              <a:t>BARBARA LEPRI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Coord</a:t>
            </a:r>
            <a:r>
              <a:rPr lang="it-IT" sz="1400" i="1" dirty="0" smtClean="0"/>
              <a:t>. Legacoop abitanti E.R.</a:t>
            </a:r>
            <a:endParaRPr lang="it-IT" sz="1400" dirty="0" smtClean="0"/>
          </a:p>
          <a:p>
            <a:endParaRPr lang="it-IT" sz="1400" i="1" dirty="0" smtClean="0"/>
          </a:p>
          <a:p>
            <a:r>
              <a:rPr lang="it-IT" sz="1400" i="1" dirty="0" smtClean="0"/>
              <a:t>Modera </a:t>
            </a:r>
            <a:r>
              <a:rPr lang="it-IT" sz="1400" b="1" i="1" dirty="0" smtClean="0"/>
              <a:t>CINZIA BRACCI </a:t>
            </a:r>
          </a:p>
          <a:p>
            <a:r>
              <a:rPr lang="it-IT" sz="1400" i="1" dirty="0" smtClean="0"/>
              <a:t>presidente CDS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Centro documentazione e Studi Ferrara</a:t>
            </a:r>
          </a:p>
          <a:p>
            <a:endParaRPr lang="it-IT" sz="1400" dirty="0" smtClean="0"/>
          </a:p>
          <a:p>
            <a:endParaRPr lang="it-IT" sz="1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6396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3">
                <a:lumMod val="40000"/>
                <a:lumOff val="60000"/>
              </a:schemeClr>
            </a:gs>
            <a:gs pos="100000">
              <a:srgbClr val="FFFFFF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6282" y="92315"/>
            <a:ext cx="1849710" cy="110787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516" y="92316"/>
            <a:ext cx="1771575" cy="1107873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46532" y="92315"/>
            <a:ext cx="4432983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VENERDI’, 13 dicembre 2019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6532" y="437381"/>
            <a:ext cx="4432984" cy="615553"/>
          </a:xfrm>
          <a:prstGeom prst="rect">
            <a:avLst/>
          </a:prstGeom>
          <a:solidFill>
            <a:srgbClr val="C3D69B"/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Arial Black"/>
                <a:cs typeface="Arial Black"/>
              </a:rPr>
              <a:t>Presso il Centro sociale “IL PARCO”, Via Canapa 4 </a:t>
            </a:r>
            <a:r>
              <a:rPr lang="mr-IN" sz="1600" dirty="0" smtClean="0">
                <a:latin typeface="Arial Black"/>
                <a:cs typeface="Arial Black"/>
              </a:rPr>
              <a:t>–</a:t>
            </a:r>
            <a:r>
              <a:rPr lang="it-IT" sz="1600" dirty="0" smtClean="0">
                <a:latin typeface="Arial Black"/>
                <a:cs typeface="Arial Black"/>
              </a:rPr>
              <a:t> Ferrara.</a:t>
            </a:r>
            <a:r>
              <a:rPr lang="it-IT" dirty="0" smtClean="0">
                <a:latin typeface="Arial Black"/>
                <a:cs typeface="Arial Black"/>
              </a:rPr>
              <a:t> </a:t>
            </a:r>
            <a:endParaRPr lang="it-IT" dirty="0">
              <a:latin typeface="Arial Black"/>
              <a:cs typeface="Arial Black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46533" y="1052934"/>
            <a:ext cx="8037210" cy="2708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u="sng" dirty="0" smtClean="0"/>
              <a:t>Programma dei lavori:</a:t>
            </a:r>
          </a:p>
          <a:p>
            <a:endParaRPr lang="it-IT" sz="1600" u="sng" dirty="0" smtClean="0"/>
          </a:p>
          <a:p>
            <a:r>
              <a:rPr lang="it-IT" sz="1400" b="1" dirty="0" smtClean="0"/>
              <a:t>09.15 </a:t>
            </a:r>
            <a:r>
              <a:rPr lang="it-IT" sz="1400" dirty="0" smtClean="0"/>
              <a:t> </a:t>
            </a:r>
            <a:r>
              <a:rPr lang="it-IT" sz="1400" dirty="0" smtClean="0">
                <a:solidFill>
                  <a:srgbClr val="000000"/>
                </a:solidFill>
              </a:rPr>
              <a:t>-  Apertura assemblea L. Ferrari</a:t>
            </a:r>
          </a:p>
          <a:p>
            <a:r>
              <a:rPr lang="it-IT" sz="1400" dirty="0" smtClean="0">
                <a:solidFill>
                  <a:srgbClr val="000000"/>
                </a:solidFill>
              </a:rPr>
              <a:t>09.20	 - Proiezione filmato </a:t>
            </a:r>
            <a:endParaRPr lang="it-IT" sz="1400" dirty="0">
              <a:solidFill>
                <a:srgbClr val="000000"/>
              </a:solidFill>
            </a:endParaRPr>
          </a:p>
          <a:p>
            <a:r>
              <a:rPr lang="it-IT" sz="1400" dirty="0" smtClean="0">
                <a:solidFill>
                  <a:srgbClr val="000000"/>
                </a:solidFill>
              </a:rPr>
              <a:t>09.30 </a:t>
            </a:r>
            <a:r>
              <a:rPr lang="it-IT" sz="1200" b="1" dirty="0" smtClean="0">
                <a:solidFill>
                  <a:srgbClr val="000000"/>
                </a:solidFill>
              </a:rPr>
              <a:t>-   PRESENTAZIONE DEL BILANCIO DI RESPONSABILITA’ SOCIALE DELLA COOPERATIVA CASTELLO (Buriani)</a:t>
            </a:r>
          </a:p>
          <a:p>
            <a:r>
              <a:rPr lang="it-IT" sz="1200" b="1" dirty="0" smtClean="0">
                <a:solidFill>
                  <a:srgbClr val="000000"/>
                </a:solidFill>
              </a:rPr>
              <a:t>		Storia </a:t>
            </a:r>
            <a:r>
              <a:rPr lang="mr-IN" sz="1200" b="1" dirty="0" smtClean="0">
                <a:solidFill>
                  <a:srgbClr val="000000"/>
                </a:solidFill>
              </a:rPr>
              <a:t>–</a:t>
            </a:r>
            <a:r>
              <a:rPr lang="it-IT" sz="1200" b="1" dirty="0" smtClean="0">
                <a:solidFill>
                  <a:srgbClr val="000000"/>
                </a:solidFill>
              </a:rPr>
              <a:t> identità e visione del futuro</a:t>
            </a:r>
          </a:p>
          <a:p>
            <a:r>
              <a:rPr lang="it-IT" sz="1200" b="1" dirty="0" smtClean="0">
                <a:solidFill>
                  <a:srgbClr val="000000"/>
                </a:solidFill>
              </a:rPr>
              <a:t>		La comunità interna e la comunità esterna</a:t>
            </a:r>
          </a:p>
          <a:p>
            <a:r>
              <a:rPr lang="it-IT" sz="1200" b="1" dirty="0">
                <a:solidFill>
                  <a:srgbClr val="000000"/>
                </a:solidFill>
              </a:rPr>
              <a:t>	</a:t>
            </a:r>
            <a:r>
              <a:rPr lang="it-IT" sz="1200" b="1" dirty="0" smtClean="0">
                <a:solidFill>
                  <a:srgbClr val="000000"/>
                </a:solidFill>
              </a:rPr>
              <a:t>	lo scopo sociale e scambio mutualistico</a:t>
            </a:r>
          </a:p>
          <a:p>
            <a:r>
              <a:rPr lang="it-IT" sz="1200" b="1" dirty="0">
                <a:solidFill>
                  <a:srgbClr val="000000"/>
                </a:solidFill>
              </a:rPr>
              <a:t>	</a:t>
            </a:r>
            <a:r>
              <a:rPr lang="it-IT" sz="1200" b="1" dirty="0" smtClean="0">
                <a:solidFill>
                  <a:srgbClr val="000000"/>
                </a:solidFill>
              </a:rPr>
              <a:t>	la </a:t>
            </a:r>
            <a:r>
              <a:rPr lang="it-IT" sz="1200" b="1" dirty="0" err="1" smtClean="0">
                <a:solidFill>
                  <a:srgbClr val="000000"/>
                </a:solidFill>
              </a:rPr>
              <a:t>mission</a:t>
            </a:r>
            <a:r>
              <a:rPr lang="it-IT" sz="1200" b="1" dirty="0" smtClean="0">
                <a:solidFill>
                  <a:srgbClr val="000000"/>
                </a:solidFill>
              </a:rPr>
              <a:t> della cooperativa e la responsabilità sociale</a:t>
            </a:r>
          </a:p>
          <a:p>
            <a:r>
              <a:rPr lang="it-IT" sz="1200" b="1" dirty="0">
                <a:solidFill>
                  <a:srgbClr val="000000"/>
                </a:solidFill>
              </a:rPr>
              <a:t>	</a:t>
            </a:r>
            <a:r>
              <a:rPr lang="it-IT" sz="1200" b="1" dirty="0" smtClean="0">
                <a:solidFill>
                  <a:srgbClr val="000000"/>
                </a:solidFill>
              </a:rPr>
              <a:t>	la </a:t>
            </a:r>
            <a:r>
              <a:rPr lang="it-IT" sz="1200" b="1" dirty="0" err="1" smtClean="0">
                <a:solidFill>
                  <a:srgbClr val="000000"/>
                </a:solidFill>
              </a:rPr>
              <a:t>vision</a:t>
            </a:r>
            <a:endParaRPr lang="it-IT" sz="1200" b="1" dirty="0" smtClean="0">
              <a:solidFill>
                <a:srgbClr val="000000"/>
              </a:solidFill>
            </a:endParaRPr>
          </a:p>
          <a:p>
            <a:r>
              <a:rPr lang="it-IT" sz="1200" b="1" dirty="0">
                <a:solidFill>
                  <a:srgbClr val="000000"/>
                </a:solidFill>
              </a:rPr>
              <a:t>	</a:t>
            </a:r>
            <a:r>
              <a:rPr lang="it-IT" sz="1200" b="1" dirty="0" smtClean="0">
                <a:solidFill>
                  <a:srgbClr val="000000"/>
                </a:solidFill>
              </a:rPr>
              <a:t>	le linee guida strategiche di sviluppo</a:t>
            </a:r>
          </a:p>
          <a:p>
            <a:r>
              <a:rPr lang="it-IT" sz="1200" b="1" dirty="0">
                <a:solidFill>
                  <a:srgbClr val="000000"/>
                </a:solidFill>
              </a:rPr>
              <a:t>	</a:t>
            </a:r>
            <a:r>
              <a:rPr lang="it-IT" sz="1200" b="1" dirty="0" smtClean="0">
                <a:solidFill>
                  <a:srgbClr val="000000"/>
                </a:solidFill>
              </a:rPr>
              <a:t>	La </a:t>
            </a:r>
            <a:r>
              <a:rPr lang="it-IT" sz="1200" b="1" dirty="0" err="1" smtClean="0">
                <a:solidFill>
                  <a:srgbClr val="000000"/>
                </a:solidFill>
              </a:rPr>
              <a:t>rigenereazione</a:t>
            </a:r>
            <a:r>
              <a:rPr lang="it-IT" sz="1200" b="1" dirty="0" smtClean="0">
                <a:solidFill>
                  <a:srgbClr val="000000"/>
                </a:solidFill>
              </a:rPr>
              <a:t> urbana e sociale</a:t>
            </a:r>
          </a:p>
          <a:p>
            <a:r>
              <a:rPr lang="it-IT" sz="1200" b="1" dirty="0" smtClean="0">
                <a:solidFill>
                  <a:srgbClr val="000000"/>
                </a:solidFill>
              </a:rPr>
              <a:t>		Servizi sociali di vicinato </a:t>
            </a:r>
            <a:r>
              <a:rPr lang="mr-IN" sz="1200" b="1" dirty="0" smtClean="0">
                <a:solidFill>
                  <a:srgbClr val="000000"/>
                </a:solidFill>
              </a:rPr>
              <a:t>–</a:t>
            </a:r>
            <a:r>
              <a:rPr lang="it-IT" sz="1200" b="1" dirty="0" smtClean="0">
                <a:solidFill>
                  <a:srgbClr val="000000"/>
                </a:solidFill>
              </a:rPr>
              <a:t> senior </a:t>
            </a:r>
            <a:r>
              <a:rPr lang="it-IT" sz="1200" b="1" dirty="0" err="1" smtClean="0">
                <a:solidFill>
                  <a:srgbClr val="000000"/>
                </a:solidFill>
              </a:rPr>
              <a:t>housing</a:t>
            </a:r>
            <a:r>
              <a:rPr lang="it-IT" sz="1200" b="1" dirty="0" smtClean="0">
                <a:solidFill>
                  <a:srgbClr val="000000"/>
                </a:solidFill>
              </a:rPr>
              <a:t> </a:t>
            </a:r>
            <a:r>
              <a:rPr lang="mr-IN" sz="1200" b="1" dirty="0" smtClean="0">
                <a:solidFill>
                  <a:srgbClr val="000000"/>
                </a:solidFill>
              </a:rPr>
              <a:t>–</a:t>
            </a:r>
            <a:r>
              <a:rPr lang="it-IT" sz="1200" b="1" dirty="0" smtClean="0">
                <a:solidFill>
                  <a:srgbClr val="000000"/>
                </a:solidFill>
              </a:rPr>
              <a:t> sportelli welfare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46533" y="4118044"/>
            <a:ext cx="72690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10.15 </a:t>
            </a:r>
            <a:r>
              <a:rPr lang="mr-IN" sz="1200" b="1" dirty="0" smtClean="0"/>
              <a:t>–</a:t>
            </a:r>
            <a:r>
              <a:rPr lang="it-IT" sz="1200" b="1" dirty="0" smtClean="0"/>
              <a:t> UN ESEMPIO CONCRETO: LA RIQUALIFICAZIONE ENERGETICA URBANA ED AMBIENTALE DI 300 </a:t>
            </a:r>
            <a:r>
              <a:rPr lang="it-IT" sz="1200" b="1" dirty="0"/>
              <a:t> </a:t>
            </a:r>
            <a:r>
              <a:rPr lang="it-IT" sz="1200" b="1" dirty="0" smtClean="0"/>
              <a:t>ALLOGGI DELLA CASTELLO NEL QUARTIERE BARCO (Geom. Simone Piva).</a:t>
            </a:r>
          </a:p>
          <a:p>
            <a:pPr marL="171450" indent="-171450">
              <a:buFontTx/>
              <a:buChar char="-"/>
            </a:pPr>
            <a:r>
              <a:rPr lang="it-IT" sz="1200" b="1" dirty="0" smtClean="0"/>
              <a:t>Planimetria dei fabbricati </a:t>
            </a:r>
            <a:r>
              <a:rPr lang="mr-IN" sz="1200" b="1" dirty="0" smtClean="0"/>
              <a:t>–</a:t>
            </a:r>
            <a:r>
              <a:rPr lang="it-IT" sz="1200" b="1" dirty="0" smtClean="0"/>
              <a:t> i 330 alloggi, vista </a:t>
            </a:r>
            <a:r>
              <a:rPr lang="it-IT" sz="1200" b="1" dirty="0" err="1" smtClean="0"/>
              <a:t>google</a:t>
            </a:r>
            <a:r>
              <a:rPr lang="it-IT" sz="1200" b="1" dirty="0" smtClean="0"/>
              <a:t>, come erano</a:t>
            </a:r>
          </a:p>
          <a:p>
            <a:pPr marL="171450" indent="-171450">
              <a:buFontTx/>
              <a:buChar char="-"/>
            </a:pPr>
            <a:r>
              <a:rPr lang="it-IT" sz="1200" b="1" dirty="0" smtClean="0"/>
              <a:t>Le tipologie degli interventi </a:t>
            </a:r>
            <a:r>
              <a:rPr lang="mr-IN" sz="1200" b="1" dirty="0" smtClean="0"/>
              <a:t>–</a:t>
            </a:r>
            <a:r>
              <a:rPr lang="it-IT" sz="1200" b="1" dirty="0" smtClean="0"/>
              <a:t> consolidamento calcestruzzo, cappotti, bonifiche amianto, vetrate.</a:t>
            </a:r>
          </a:p>
          <a:p>
            <a:pPr marL="171450" indent="-171450">
              <a:buFontTx/>
              <a:buChar char="-"/>
            </a:pPr>
            <a:r>
              <a:rPr lang="it-IT" sz="1200" b="1" dirty="0" smtClean="0"/>
              <a:t>Come sono oggi</a:t>
            </a:r>
          </a:p>
          <a:p>
            <a:pPr marL="171450" indent="-171450">
              <a:buFontTx/>
              <a:buChar char="-"/>
            </a:pPr>
            <a:r>
              <a:rPr lang="it-IT" sz="1200" b="1" dirty="0" smtClean="0"/>
              <a:t>I vantaggi: risparmi energetici per i soci </a:t>
            </a:r>
            <a:r>
              <a:rPr lang="mr-IN" sz="1200" b="1" dirty="0" smtClean="0"/>
              <a:t>–</a:t>
            </a:r>
            <a:r>
              <a:rPr lang="it-IT" sz="1200" b="1" dirty="0" smtClean="0"/>
              <a:t> bilanci energetici per l’ambiente, e per la salute (bonifiche amianto)</a:t>
            </a:r>
          </a:p>
          <a:p>
            <a:endParaRPr 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122781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3">
                <a:lumMod val="40000"/>
                <a:lumOff val="60000"/>
              </a:schemeClr>
            </a:gs>
            <a:gs pos="100000">
              <a:srgbClr val="FFFFFF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6282" y="92315"/>
            <a:ext cx="1849710" cy="110787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9516" y="92316"/>
            <a:ext cx="1771575" cy="1107873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46532" y="92315"/>
            <a:ext cx="4432983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VENERDI’, 13 dicembre 2019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6532" y="437382"/>
            <a:ext cx="4432984" cy="553998"/>
          </a:xfrm>
          <a:prstGeom prst="rect">
            <a:avLst/>
          </a:prstGeom>
          <a:solidFill>
            <a:srgbClr val="C3D69B"/>
          </a:solidFill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Arial Black"/>
                <a:cs typeface="Arial Black"/>
              </a:rPr>
              <a:t>Presso il Centro sociale “IL PARCO”, Via Canapa 4 </a:t>
            </a:r>
            <a:r>
              <a:rPr lang="mr-IN" sz="1400" dirty="0" smtClean="0">
                <a:latin typeface="Arial Black"/>
                <a:cs typeface="Arial Black"/>
              </a:rPr>
              <a:t>–</a:t>
            </a:r>
            <a:r>
              <a:rPr lang="it-IT" sz="1400" dirty="0" smtClean="0">
                <a:latin typeface="Arial Black"/>
                <a:cs typeface="Arial Black"/>
              </a:rPr>
              <a:t> Ferrara.</a:t>
            </a:r>
            <a:r>
              <a:rPr lang="it-IT" sz="1600" dirty="0" smtClean="0">
                <a:latin typeface="Arial Black"/>
                <a:cs typeface="Arial Black"/>
              </a:rPr>
              <a:t> </a:t>
            </a:r>
            <a:endParaRPr lang="it-IT" sz="1600" dirty="0">
              <a:latin typeface="Arial Black"/>
              <a:cs typeface="Arial Black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23838" y="991380"/>
            <a:ext cx="8666162" cy="5724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11.00 </a:t>
            </a:r>
            <a:r>
              <a:rPr lang="it-IT" sz="1400" dirty="0" smtClean="0"/>
              <a:t>-  </a:t>
            </a:r>
            <a:r>
              <a:rPr lang="it-IT" sz="1600" b="1" u="sng" dirty="0" smtClean="0"/>
              <a:t>Tavola rotonda</a:t>
            </a:r>
          </a:p>
          <a:p>
            <a:r>
              <a:rPr lang="it-IT" sz="1400" dirty="0" smtClean="0"/>
              <a:t>“</a:t>
            </a:r>
            <a:r>
              <a:rPr lang="it-IT" sz="1400" b="1" i="1" dirty="0" smtClean="0"/>
              <a:t>RIGENERAZIONE URBANA, AMBIENTALE E SOCIALE</a:t>
            </a:r>
            <a:r>
              <a:rPr lang="it-IT" sz="1400" dirty="0" smtClean="0"/>
              <a:t>”: </a:t>
            </a:r>
          </a:p>
          <a:p>
            <a:r>
              <a:rPr lang="it-IT" sz="1400" dirty="0" smtClean="0"/>
              <a:t>Cosa vuol dire oggi.</a:t>
            </a:r>
          </a:p>
          <a:p>
            <a:endParaRPr lang="it-IT" sz="1400" dirty="0" smtClean="0"/>
          </a:p>
          <a:p>
            <a:r>
              <a:rPr lang="it-IT" sz="1400" dirty="0" smtClean="0"/>
              <a:t>Modera </a:t>
            </a:r>
            <a:r>
              <a:rPr lang="it-IT" sz="1400" b="1" dirty="0" smtClean="0"/>
              <a:t>Cinzia Bracci </a:t>
            </a:r>
            <a:r>
              <a:rPr lang="mr-IN" sz="1400" dirty="0" smtClean="0"/>
              <a:t>–</a:t>
            </a:r>
            <a:r>
              <a:rPr lang="it-IT" sz="1400" dirty="0" smtClean="0"/>
              <a:t> Presidente CDS </a:t>
            </a:r>
          </a:p>
          <a:p>
            <a:r>
              <a:rPr lang="it-IT" sz="1400" dirty="0" smtClean="0"/>
              <a:t>Presentazione dei partecipanti ed obiettivi della tavola rotonda</a:t>
            </a:r>
          </a:p>
          <a:p>
            <a:r>
              <a:rPr lang="it-IT" sz="1400" dirty="0" smtClean="0"/>
              <a:t>Ing. </a:t>
            </a:r>
            <a:r>
              <a:rPr lang="it-IT" sz="1400" b="1" dirty="0" smtClean="0"/>
              <a:t>FRANCESCA FEDERZONI </a:t>
            </a:r>
            <a:r>
              <a:rPr lang="mr-IN" sz="1400" dirty="0" smtClean="0"/>
              <a:t>–</a:t>
            </a:r>
            <a:r>
              <a:rPr lang="it-IT" sz="1400" dirty="0" smtClean="0"/>
              <a:t> Coop Politecnica MO </a:t>
            </a:r>
            <a:r>
              <a:rPr lang="mr-IN" sz="1400" dirty="0" smtClean="0"/>
              <a:t>–</a:t>
            </a:r>
            <a:r>
              <a:rPr lang="it-IT" sz="1400" dirty="0" smtClean="0"/>
              <a:t> Vicepresidente Legacoop Estense</a:t>
            </a:r>
          </a:p>
          <a:p>
            <a:r>
              <a:rPr lang="it-IT" sz="1400" i="1" dirty="0" smtClean="0"/>
              <a:t>Cosa significa “rigenerazione urbana”. Quali  </a:t>
            </a:r>
            <a:r>
              <a:rPr lang="it-IT" sz="1400" i="1" dirty="0"/>
              <a:t>b</a:t>
            </a:r>
            <a:r>
              <a:rPr lang="it-IT" sz="1400" i="1" dirty="0" smtClean="0"/>
              <a:t>enefici attesi:  Urbani, ambientali e sociali</a:t>
            </a:r>
          </a:p>
          <a:p>
            <a:endParaRPr lang="it-IT" sz="1400" i="1" dirty="0" smtClean="0"/>
          </a:p>
          <a:p>
            <a:r>
              <a:rPr lang="it-IT" sz="1400" dirty="0" smtClean="0"/>
              <a:t>Dr.ssa </a:t>
            </a:r>
            <a:r>
              <a:rPr lang="it-IT" sz="1400" b="1" dirty="0" smtClean="0"/>
              <a:t>RITA PARESCHI </a:t>
            </a:r>
            <a:r>
              <a:rPr lang="mr-IN" sz="1400" dirty="0" smtClean="0"/>
              <a:t>–</a:t>
            </a:r>
            <a:r>
              <a:rPr lang="it-IT" sz="1400" dirty="0" smtClean="0"/>
              <a:t> </a:t>
            </a:r>
            <a:r>
              <a:rPr lang="it-IT" sz="1400" dirty="0" err="1" smtClean="0"/>
              <a:t>Resp</a:t>
            </a:r>
            <a:r>
              <a:rPr lang="it-IT" sz="1400" dirty="0" smtClean="0"/>
              <a:t>. Ambiente e territorio </a:t>
            </a:r>
            <a:r>
              <a:rPr lang="mr-IN" sz="1400" dirty="0" smtClean="0"/>
              <a:t>–</a:t>
            </a:r>
            <a:r>
              <a:rPr lang="it-IT" sz="1400" dirty="0" smtClean="0"/>
              <a:t> Legacoop E.R.</a:t>
            </a:r>
          </a:p>
          <a:p>
            <a:r>
              <a:rPr lang="it-IT" sz="1400" i="1" dirty="0" smtClean="0"/>
              <a:t>La rigenerazione urbana, un grande obiettivo per le prossime generazioni: la rigenerazione/riqualificazione energetica ed ambientale  del 40% del patrimonio abitativo in E. </a:t>
            </a:r>
            <a:r>
              <a:rPr lang="it-IT" sz="1400" i="1" dirty="0" err="1" smtClean="0"/>
              <a:t>R</a:t>
            </a:r>
            <a:r>
              <a:rPr lang="it-IT" sz="1400" i="1" dirty="0" smtClean="0"/>
              <a:t>. risultati della ricerca condotta dalla </a:t>
            </a:r>
            <a:r>
              <a:rPr lang="it-IT" sz="1400" i="1" dirty="0" err="1" smtClean="0"/>
              <a:t>legacoop</a:t>
            </a:r>
            <a:r>
              <a:rPr lang="it-IT" sz="1400" i="1" dirty="0" smtClean="0"/>
              <a:t> ER su un campione di edifici in E.R..</a:t>
            </a:r>
          </a:p>
          <a:p>
            <a:endParaRPr lang="it-IT" sz="1400" i="1" dirty="0" smtClean="0"/>
          </a:p>
          <a:p>
            <a:r>
              <a:rPr lang="it-IT" sz="1400" dirty="0" smtClean="0"/>
              <a:t>Prof. </a:t>
            </a:r>
            <a:r>
              <a:rPr lang="it-IT" sz="1400" b="1" dirty="0" smtClean="0"/>
              <a:t>ANDREA MAGGI </a:t>
            </a:r>
            <a:r>
              <a:rPr lang="mr-IN" sz="1400" dirty="0" smtClean="0"/>
              <a:t>–</a:t>
            </a:r>
            <a:r>
              <a:rPr lang="it-IT" sz="1400" dirty="0" smtClean="0"/>
              <a:t> Assessore Urbanistica Comune di Ferrara.</a:t>
            </a:r>
          </a:p>
          <a:p>
            <a:r>
              <a:rPr lang="it-IT" sz="1400" i="1" dirty="0" smtClean="0"/>
              <a:t>La sfida della rigenerazione urbana nella programmazione urbanistica territoriale: quali obiettivi ed esempi concreti realizzabili</a:t>
            </a:r>
          </a:p>
          <a:p>
            <a:endParaRPr lang="it-IT" sz="1400" i="1" dirty="0" smtClean="0"/>
          </a:p>
          <a:p>
            <a:r>
              <a:rPr lang="it-IT" sz="1400" dirty="0" smtClean="0"/>
              <a:t>Dr.ssa </a:t>
            </a:r>
            <a:r>
              <a:rPr lang="it-IT" sz="1400" b="1" dirty="0" smtClean="0"/>
              <a:t>ANNA BALDONI  </a:t>
            </a:r>
            <a:r>
              <a:rPr lang="mr-IN" sz="1400" dirty="0" smtClean="0"/>
              <a:t>–</a:t>
            </a:r>
            <a:r>
              <a:rPr lang="it-IT" sz="1400" dirty="0" smtClean="0"/>
              <a:t> </a:t>
            </a:r>
            <a:r>
              <a:rPr lang="it-IT" sz="1400" dirty="0" err="1" smtClean="0"/>
              <a:t>Resp</a:t>
            </a:r>
            <a:r>
              <a:rPr lang="it-IT" sz="1400" dirty="0" smtClean="0"/>
              <a:t> area anziani coop. </a:t>
            </a:r>
            <a:r>
              <a:rPr lang="it-IT" sz="1400" dirty="0" err="1" smtClean="0"/>
              <a:t>Cidas</a:t>
            </a:r>
            <a:endParaRPr lang="it-IT" sz="1400" dirty="0" smtClean="0"/>
          </a:p>
          <a:p>
            <a:r>
              <a:rPr lang="it-IT" sz="1400" i="1" u="sng" dirty="0" smtClean="0"/>
              <a:t>Le trasformazioni demografiche e sviluppo delle forme assistite di </a:t>
            </a:r>
            <a:r>
              <a:rPr lang="it-IT" sz="1400" i="1" u="sng" dirty="0" err="1" smtClean="0"/>
              <a:t>domiciliarità</a:t>
            </a:r>
            <a:r>
              <a:rPr lang="it-IT" sz="1400" i="1" u="sng" dirty="0" smtClean="0"/>
              <a:t>: le badanti di condominio. </a:t>
            </a:r>
            <a:r>
              <a:rPr lang="it-IT" sz="1400" i="1" u="sng" dirty="0" err="1" smtClean="0"/>
              <a:t>C’e</a:t>
            </a:r>
            <a:r>
              <a:rPr lang="it-IT" sz="1400" i="1" u="sng" dirty="0" smtClean="0"/>
              <a:t> domanda ed esigenza di alloggi riservati agli anziani? Quale integrazione tra </a:t>
            </a:r>
            <a:r>
              <a:rPr lang="it-IT" sz="1400" i="1" u="sng" dirty="0" err="1" smtClean="0"/>
              <a:t>coop.ve</a:t>
            </a:r>
            <a:r>
              <a:rPr lang="it-IT" sz="1400" i="1" u="sng" dirty="0" smtClean="0"/>
              <a:t> di abitanti e cooperative sociali?</a:t>
            </a:r>
          </a:p>
          <a:p>
            <a:endParaRPr lang="it-IT" sz="1400" i="1" u="sng" dirty="0" smtClean="0"/>
          </a:p>
          <a:p>
            <a:r>
              <a:rPr lang="it-IT" sz="1400" dirty="0" smtClean="0"/>
              <a:t>Interventi programmati</a:t>
            </a:r>
            <a:r>
              <a:rPr lang="it-IT" sz="1400" b="1" dirty="0" smtClean="0"/>
              <a:t>: Arch. Roberta </a:t>
            </a:r>
            <a:r>
              <a:rPr lang="it-IT" sz="1400" b="1" dirty="0" err="1" smtClean="0"/>
              <a:t>Fusari</a:t>
            </a:r>
            <a:r>
              <a:rPr lang="it-IT" sz="1400" b="1" dirty="0" smtClean="0"/>
              <a:t>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Qualche esempio  internazionale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Testimonianza socio Castello.</a:t>
            </a:r>
            <a:endParaRPr lang="it-IT" sz="1400" i="1" dirty="0"/>
          </a:p>
          <a:p>
            <a:endParaRPr lang="it-IT" sz="1400" i="1" u="sng" dirty="0" smtClean="0"/>
          </a:p>
          <a:p>
            <a:r>
              <a:rPr lang="it-IT" sz="1400" i="1" u="sng" dirty="0" smtClean="0"/>
              <a:t>Conclusioni</a:t>
            </a:r>
          </a:p>
          <a:p>
            <a:r>
              <a:rPr lang="it-IT" sz="1400" i="1" dirty="0" smtClean="0"/>
              <a:t>Dr.ssa </a:t>
            </a:r>
            <a:r>
              <a:rPr lang="it-IT" sz="1400" b="1" i="1" dirty="0" smtClean="0"/>
              <a:t>BARBARA LEPRI </a:t>
            </a:r>
            <a:r>
              <a:rPr lang="mr-IN" sz="1400" i="1" dirty="0" smtClean="0"/>
              <a:t>–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Coord</a:t>
            </a:r>
            <a:r>
              <a:rPr lang="it-IT" sz="1400" i="1" dirty="0" smtClean="0"/>
              <a:t>. Legacoop abitanti E.R.</a:t>
            </a:r>
            <a:endParaRPr 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4196386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482</Words>
  <Application>Microsoft Office PowerPoint</Application>
  <PresentationFormat>Presentazione su schermo (4:3)</PresentationFormat>
  <Paragraphs>67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Mangal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Massimo Buriani</dc:creator>
  <cp:lastModifiedBy>Massimo</cp:lastModifiedBy>
  <cp:revision>26</cp:revision>
  <cp:lastPrinted>2019-12-12T08:40:45Z</cp:lastPrinted>
  <dcterms:created xsi:type="dcterms:W3CDTF">2019-12-02T10:51:36Z</dcterms:created>
  <dcterms:modified xsi:type="dcterms:W3CDTF">2019-12-12T09:01:58Z</dcterms:modified>
</cp:coreProperties>
</file>